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E797DF04-0028-41FD-A440-65F7129CA763}"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797DF04-0028-41FD-A440-65F7129CA76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797DF04-0028-41FD-A440-65F7129CA76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797DF04-0028-41FD-A440-65F7129CA76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797DF04-0028-41FD-A440-65F7129CA763}"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E797DF04-0028-41FD-A440-65F7129CA76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E797DF04-0028-41FD-A440-65F7129CA76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E797DF04-0028-41FD-A440-65F7129CA76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E797DF04-0028-41FD-A440-65F7129CA763}"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E797DF04-0028-41FD-A440-65F7129CA76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2EA8E9A-1555-4B30-A914-15DA3554E2B7}" type="datetimeFigureOut">
              <a:rPr lang="ar-IQ" smtClean="0"/>
              <a:pPr/>
              <a:t>16/03/1440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E797DF04-0028-41FD-A440-65F7129CA763}"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2EA8E9A-1555-4B30-A914-15DA3554E2B7}" type="datetimeFigureOut">
              <a:rPr lang="ar-IQ" smtClean="0"/>
              <a:pPr/>
              <a:t>16/03/1440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797DF04-0028-41FD-A440-65F7129CA763}"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00100" y="357166"/>
            <a:ext cx="7215238" cy="92333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7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المُثل في حركة الكشف</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IQ" sz="26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تقسم المثل في حركة الكشف إلى قسمين رئيسيين هما:-</a:t>
            </a:r>
            <a:r>
              <a:rPr kumimoji="0" lang="en-US" sz="2600" b="0" i="0" u="none" strike="noStrike" cap="none" normalizeH="0" baseline="0" dirty="0" smtClean="0">
                <a:ln>
                  <a:noFill/>
                </a:ln>
                <a:solidFill>
                  <a:srgbClr val="0070C0"/>
                </a:solidFill>
                <a:effectLst/>
                <a:latin typeface="Arial" pitchFamily="34" charset="0"/>
                <a:cs typeface="Arial" pitchFamily="34" charset="0"/>
              </a:rPr>
              <a:t> </a:t>
            </a:r>
          </a:p>
        </p:txBody>
      </p:sp>
      <p:sp>
        <p:nvSpPr>
          <p:cNvPr id="3" name="مستطيل 2"/>
          <p:cNvSpPr/>
          <p:nvPr/>
        </p:nvSpPr>
        <p:spPr>
          <a:xfrm>
            <a:off x="1571604" y="1428736"/>
            <a:ext cx="5929354" cy="49244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b="1" dirty="0" smtClean="0"/>
              <a:t>  </a:t>
            </a:r>
            <a:r>
              <a:rPr lang="ar-IQ" sz="2600" b="1" dirty="0" smtClean="0"/>
              <a:t>أولاً/ المُثل </a:t>
            </a:r>
            <a:r>
              <a:rPr lang="ar-IQ" sz="2600" b="1" dirty="0"/>
              <a:t>الحسية        </a:t>
            </a:r>
            <a:r>
              <a:rPr lang="ar-IQ" sz="2600" b="1" dirty="0" smtClean="0"/>
              <a:t>        </a:t>
            </a:r>
            <a:r>
              <a:rPr lang="ar-IQ" sz="2600" b="1" dirty="0"/>
              <a:t>ثانياً/ </a:t>
            </a:r>
            <a:r>
              <a:rPr lang="ar-IQ" sz="2600" b="1" dirty="0" smtClean="0"/>
              <a:t>المُثل </a:t>
            </a:r>
            <a:r>
              <a:rPr lang="ar-IQ" sz="2600" b="1" dirty="0"/>
              <a:t>المعنوية</a:t>
            </a:r>
            <a:endParaRPr lang="ar-IQ" sz="2600" dirty="0"/>
          </a:p>
        </p:txBody>
      </p:sp>
      <p:sp>
        <p:nvSpPr>
          <p:cNvPr id="1026" name="Rectangle 2"/>
          <p:cNvSpPr>
            <a:spLocks noChangeArrowheads="1"/>
          </p:cNvSpPr>
          <p:nvPr/>
        </p:nvSpPr>
        <p:spPr bwMode="auto">
          <a:xfrm>
            <a:off x="2071670" y="1928802"/>
            <a:ext cx="5429288" cy="49244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6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أولاً : المُثل الحسية:</a:t>
            </a:r>
            <a:r>
              <a:rPr kumimoji="0" lang="ar-IQ" sz="2600" b="0"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وهي تقسم إلى ثلاثة أقسام:-</a:t>
            </a:r>
            <a:endParaRPr kumimoji="0" lang="ar-IQ" sz="2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2571736" y="2643182"/>
            <a:ext cx="4572032" cy="49244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القائد   2- الرموز    3- الشعارات        </a:t>
            </a:r>
            <a:endParaRPr kumimoji="0" lang="ar-IQ" sz="2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4786314" y="3429000"/>
            <a:ext cx="4143404" cy="249299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IQ" sz="2400" b="1" i="0" u="sng"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r>
              <a:rPr kumimoji="0" lang="ar-IQ" sz="2600" b="1" i="0" u="sng"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القائد/</a:t>
            </a:r>
            <a:r>
              <a:rPr kumimoji="0" lang="ar-IQ" sz="2600" b="1" i="0" u="sng" strike="noStrike" cap="none" normalizeH="0" dirty="0" smtClean="0">
                <a:ln>
                  <a:noFill/>
                </a:ln>
                <a:solidFill>
                  <a:srgbClr val="FF0000"/>
                </a:solidFill>
                <a:effectLst/>
                <a:latin typeface="Simplified Arabic" pitchFamily="18" charset="-78"/>
                <a:ea typeface="Calibri" pitchFamily="34" charset="0"/>
                <a:cs typeface="Simplified Arabic" pitchFamily="18" charset="-78"/>
              </a:rPr>
              <a:t> </a:t>
            </a:r>
            <a:r>
              <a:rPr kumimoji="0" lang="ar-IQ" sz="2600" b="1" i="0"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صفاته</a:t>
            </a:r>
            <a:endParaRPr kumimoji="0" lang="en-US" sz="2600" b="0" i="0"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 التحفظ في أقواله وأفعاله</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الاهتمام بالمظهر الخارجي</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lang="ar-IQ" sz="2600" dirty="0" smtClean="0">
                <a:solidFill>
                  <a:schemeClr val="tx1"/>
                </a:solidFill>
                <a:latin typeface="Simplified Arabic" pitchFamily="18" charset="-78"/>
                <a:ea typeface="Calibri" pitchFamily="34" charset="0"/>
                <a:cs typeface="Simplified Arabic" pitchFamily="18" charset="-78"/>
              </a:rPr>
              <a:t>ت-</a:t>
            </a:r>
            <a:r>
              <a:rPr lang="ar-IQ" sz="2600" dirty="0" smtClean="0">
                <a:latin typeface="Simplified Arabic" pitchFamily="18" charset="-78"/>
                <a:ea typeface="Calibri" pitchFamily="34" charset="0"/>
                <a:cs typeface="Simplified Arabic" pitchFamily="18" charset="-78"/>
              </a:rPr>
              <a:t> </a:t>
            </a:r>
            <a:r>
              <a:rPr kumimoji="0" lang="en-US"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يتصف بالجد والحزم</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 الاهتمام بحل مشاكل الكشافين دون تمييز</a:t>
            </a:r>
            <a:endParaRPr kumimoji="0" lang="ar-IQ" sz="2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214282" y="3357562"/>
            <a:ext cx="4357718" cy="296453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6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واجبات القائد</a:t>
            </a:r>
            <a:r>
              <a:rPr kumimoji="0" lang="ar-IQ" sz="26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 معرفة ميول الفتى وقدراته</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 عليه أن يمر بالدراسات في حركة الكشف وان يهتم برفع مستواه</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 ت</a:t>
            </a:r>
            <a:r>
              <a:rPr kumimoji="0" lang="ar-IQ" sz="26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خطيط</a:t>
            </a: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برامج الفرقة وتنفيذها</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2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 ملاحظة الأفراد وتوجيههم الوجه الصحيحة</a:t>
            </a:r>
            <a:endParaRPr kumimoji="0" lang="ar-IQ"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2976" y="285728"/>
            <a:ext cx="7783832" cy="6286544"/>
          </a:xfrm>
        </p:spPr>
        <p:txBody>
          <a:bodyPr>
            <a:normAutofit/>
          </a:bodyPr>
          <a:lstStyle/>
          <a:p>
            <a:pPr algn="r"/>
            <a:r>
              <a:rPr lang="ar-IQ" b="1" dirty="0" smtClean="0"/>
              <a:t> </a:t>
            </a:r>
            <a:r>
              <a:rPr lang="ar-IQ" sz="3200" b="1" dirty="0" smtClean="0">
                <a:solidFill>
                  <a:srgbClr val="0070C0"/>
                </a:solidFill>
                <a:sym typeface="Symbol"/>
              </a:rPr>
              <a:t></a:t>
            </a:r>
            <a:r>
              <a:rPr lang="ar-IQ" sz="3200" b="1" dirty="0" smtClean="0">
                <a:solidFill>
                  <a:srgbClr val="0070C0"/>
                </a:solidFill>
              </a:rPr>
              <a:t>ملابس </a:t>
            </a:r>
            <a:r>
              <a:rPr lang="ar-IQ" sz="3200" b="1" dirty="0" smtClean="0">
                <a:solidFill>
                  <a:srgbClr val="0070C0"/>
                </a:solidFill>
              </a:rPr>
              <a:t>الكشافة</a:t>
            </a:r>
            <a:r>
              <a:rPr lang="en-US" sz="3200" dirty="0" smtClean="0"/>
              <a:t/>
            </a:r>
            <a:br>
              <a:rPr lang="en-US" sz="3200" dirty="0" smtClean="0"/>
            </a:br>
            <a:r>
              <a:rPr lang="ar-IQ" sz="3200" dirty="0" smtClean="0"/>
              <a:t> أ - القبعة </a:t>
            </a:r>
            <a:r>
              <a:rPr lang="ar-IQ" sz="3200" dirty="0" smtClean="0"/>
              <a:t>رمادية</a:t>
            </a:r>
            <a:r>
              <a:rPr lang="en-US" sz="3200" dirty="0" smtClean="0"/>
              <a:t/>
            </a:r>
            <a:br>
              <a:rPr lang="en-US" sz="3200" dirty="0" smtClean="0"/>
            </a:br>
            <a:r>
              <a:rPr lang="ar-IQ" sz="3200" dirty="0" smtClean="0"/>
              <a:t>ب - رباط </a:t>
            </a:r>
            <a:r>
              <a:rPr lang="ar-IQ" sz="3200" dirty="0" smtClean="0"/>
              <a:t>الرقبة اخضر</a:t>
            </a:r>
            <a:r>
              <a:rPr lang="en-US" sz="3200" dirty="0" smtClean="0"/>
              <a:t/>
            </a:r>
            <a:br>
              <a:rPr lang="en-US" sz="3200" dirty="0" smtClean="0"/>
            </a:br>
            <a:r>
              <a:rPr lang="ar-IQ" sz="3200" dirty="0" smtClean="0"/>
              <a:t>ت - القميص </a:t>
            </a:r>
            <a:r>
              <a:rPr lang="ar-IQ" sz="3200" dirty="0" smtClean="0"/>
              <a:t>ابيض</a:t>
            </a:r>
            <a:r>
              <a:rPr lang="en-US" sz="3200" dirty="0" smtClean="0"/>
              <a:t/>
            </a:r>
            <a:br>
              <a:rPr lang="en-US" sz="3200" dirty="0" smtClean="0"/>
            </a:br>
            <a:r>
              <a:rPr lang="ar-IQ" sz="3200" dirty="0" smtClean="0"/>
              <a:t>ث - السروال </a:t>
            </a:r>
            <a:r>
              <a:rPr lang="ar-IQ" sz="3200" dirty="0" smtClean="0"/>
              <a:t>رمادي طويل</a:t>
            </a:r>
            <a:r>
              <a:rPr lang="en-US" sz="3200" dirty="0" smtClean="0"/>
              <a:t/>
            </a:r>
            <a:br>
              <a:rPr lang="en-US" sz="3200" dirty="0" smtClean="0"/>
            </a:br>
            <a:r>
              <a:rPr lang="ar-IQ" sz="3200" dirty="0" smtClean="0"/>
              <a:t>ج - الحذاء </a:t>
            </a:r>
            <a:r>
              <a:rPr lang="ar-IQ" sz="3200" dirty="0" smtClean="0"/>
              <a:t>جلدي اسود</a:t>
            </a:r>
            <a:r>
              <a:rPr lang="en-US" sz="3200" dirty="0" smtClean="0"/>
              <a:t/>
            </a:r>
            <a:br>
              <a:rPr lang="en-US" sz="3200" dirty="0" smtClean="0"/>
            </a:br>
            <a:r>
              <a:rPr lang="ar-IQ" sz="3200" dirty="0" smtClean="0"/>
              <a:t> </a:t>
            </a:r>
            <a:r>
              <a:rPr lang="ar-IQ" sz="3200" dirty="0" smtClean="0">
                <a:solidFill>
                  <a:srgbClr val="0070C0"/>
                </a:solidFill>
                <a:sym typeface="Symbol"/>
              </a:rPr>
              <a:t></a:t>
            </a:r>
            <a:r>
              <a:rPr lang="ar-IQ" sz="3200" b="1" dirty="0" smtClean="0">
                <a:solidFill>
                  <a:srgbClr val="0070C0"/>
                </a:solidFill>
              </a:rPr>
              <a:t>ملابس </a:t>
            </a:r>
            <a:r>
              <a:rPr lang="ar-IQ" sz="3200" b="1" dirty="0" smtClean="0">
                <a:solidFill>
                  <a:srgbClr val="0070C0"/>
                </a:solidFill>
              </a:rPr>
              <a:t>الجوالة</a:t>
            </a:r>
            <a:r>
              <a:rPr lang="en-US" sz="3200" dirty="0" smtClean="0"/>
              <a:t/>
            </a:r>
            <a:br>
              <a:rPr lang="en-US" sz="3200" dirty="0" smtClean="0"/>
            </a:br>
            <a:r>
              <a:rPr lang="ar-IQ" sz="3200" dirty="0" smtClean="0"/>
              <a:t>أ - القبعة </a:t>
            </a:r>
            <a:r>
              <a:rPr lang="ar-IQ" sz="3200" dirty="0" smtClean="0"/>
              <a:t>رمادية</a:t>
            </a:r>
            <a:r>
              <a:rPr lang="en-US" sz="3200" dirty="0" smtClean="0"/>
              <a:t/>
            </a:r>
            <a:br>
              <a:rPr lang="en-US" sz="3200" dirty="0" smtClean="0"/>
            </a:br>
            <a:r>
              <a:rPr lang="ar-IQ" sz="3200" dirty="0" smtClean="0"/>
              <a:t>ب - رباط </a:t>
            </a:r>
            <a:r>
              <a:rPr lang="ar-IQ" sz="3200" dirty="0" smtClean="0"/>
              <a:t>الرقبة ازرق</a:t>
            </a:r>
            <a:r>
              <a:rPr lang="en-US" sz="3200" dirty="0" smtClean="0"/>
              <a:t/>
            </a:r>
            <a:br>
              <a:rPr lang="en-US" sz="3200" dirty="0" smtClean="0"/>
            </a:br>
            <a:r>
              <a:rPr lang="ar-IQ" sz="3200" dirty="0" smtClean="0"/>
              <a:t>ت - القميص </a:t>
            </a:r>
            <a:r>
              <a:rPr lang="ar-IQ" sz="3200" dirty="0" smtClean="0"/>
              <a:t>ابيض</a:t>
            </a:r>
            <a:r>
              <a:rPr lang="en-US" sz="3200" dirty="0" smtClean="0"/>
              <a:t/>
            </a:r>
            <a:br>
              <a:rPr lang="en-US" sz="3200" dirty="0" smtClean="0"/>
            </a:br>
            <a:r>
              <a:rPr lang="ar-IQ" sz="3200" dirty="0" smtClean="0"/>
              <a:t>ث - السروال </a:t>
            </a:r>
            <a:r>
              <a:rPr lang="ar-IQ" sz="3200" dirty="0" smtClean="0"/>
              <a:t>رمادي طويل </a:t>
            </a:r>
            <a:r>
              <a:rPr lang="ar-IQ" sz="3200" dirty="0" smtClean="0"/>
              <a:t/>
            </a:r>
            <a:br>
              <a:rPr lang="ar-IQ" sz="3200" dirty="0" smtClean="0"/>
            </a:br>
            <a:r>
              <a:rPr lang="ar-IQ" sz="3200" dirty="0" err="1" smtClean="0"/>
              <a:t>ج</a:t>
            </a:r>
            <a:r>
              <a:rPr lang="ar-IQ" sz="3200" dirty="0" smtClean="0"/>
              <a:t> - الحذاء </a:t>
            </a:r>
            <a:r>
              <a:rPr lang="ar-IQ" sz="3200" dirty="0" smtClean="0"/>
              <a:t>جلدي اسود. </a:t>
            </a:r>
            <a:endParaRPr lang="ar-IQ" sz="3200"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txBody>
          <a:bodyPr>
            <a:normAutofit/>
          </a:bodyPr>
          <a:lstStyle/>
          <a:p>
            <a:pPr lvl="0" algn="r"/>
            <a:r>
              <a:rPr lang="ar-IQ" sz="2800" b="1" u="sng" dirty="0" smtClean="0">
                <a:solidFill>
                  <a:srgbClr val="FF0000"/>
                </a:solidFill>
              </a:rPr>
              <a:t>الرموز</a:t>
            </a:r>
            <a:r>
              <a:rPr lang="ar-IQ" sz="2800" b="1" dirty="0" smtClean="0">
                <a:solidFill>
                  <a:srgbClr val="FF0000"/>
                </a:solidFill>
              </a:rPr>
              <a:t>/</a:t>
            </a:r>
            <a:r>
              <a:rPr lang="en-US" sz="2800" dirty="0" smtClean="0"/>
              <a:t/>
            </a:r>
            <a:br>
              <a:rPr lang="en-US" sz="2800" dirty="0" smtClean="0"/>
            </a:br>
            <a:r>
              <a:rPr lang="ar-IQ" sz="2800" dirty="0" smtClean="0"/>
              <a:t>أ- رمز الطليعة ويرسم على علم مثلث</a:t>
            </a:r>
            <a:r>
              <a:rPr lang="en-US" sz="2800" dirty="0" smtClean="0"/>
              <a:t/>
            </a:r>
            <a:br>
              <a:rPr lang="en-US" sz="2800" dirty="0" smtClean="0"/>
            </a:br>
            <a:r>
              <a:rPr lang="ar-IQ" sz="2800" dirty="0" smtClean="0"/>
              <a:t>ب- رمز الفرقة ويتمثل بالمنديل</a:t>
            </a:r>
            <a:r>
              <a:rPr lang="en-US" sz="2800" dirty="0" smtClean="0"/>
              <a:t/>
            </a:r>
            <a:br>
              <a:rPr lang="en-US" sz="2800" dirty="0" smtClean="0"/>
            </a:br>
            <a:r>
              <a:rPr lang="ar-IQ" sz="2800" dirty="0" smtClean="0"/>
              <a:t>ت- الأعلام: وتشمل: علم الدولة، علم الأشبال، علم الكشافة، علم الجوالة، بالإضافة إلى العلم الكشفي العالمي.</a:t>
            </a:r>
            <a:r>
              <a:rPr lang="en-US" sz="2800" dirty="0" smtClean="0"/>
              <a:t/>
            </a:r>
            <a:br>
              <a:rPr lang="en-US" sz="2800" dirty="0" smtClean="0"/>
            </a:br>
            <a:r>
              <a:rPr lang="en-US" sz="2800" dirty="0" smtClean="0"/>
              <a:t> </a:t>
            </a:r>
            <a:br>
              <a:rPr lang="en-US" sz="2800" dirty="0" smtClean="0"/>
            </a:br>
            <a:r>
              <a:rPr lang="ar-IQ" sz="2800" b="1" u="sng" dirty="0" smtClean="0">
                <a:solidFill>
                  <a:srgbClr val="FF0000"/>
                </a:solidFill>
              </a:rPr>
              <a:t>الشعارات </a:t>
            </a:r>
            <a:r>
              <a:rPr lang="ar-IQ" sz="2800" b="1" dirty="0" smtClean="0">
                <a:solidFill>
                  <a:srgbClr val="FF0000"/>
                </a:solidFill>
              </a:rPr>
              <a:t>/       </a:t>
            </a:r>
            <a:r>
              <a:rPr lang="en-US" sz="2800" dirty="0" smtClean="0"/>
              <a:t/>
            </a:r>
            <a:br>
              <a:rPr lang="en-US" sz="2800" dirty="0" smtClean="0"/>
            </a:br>
            <a:r>
              <a:rPr lang="ar-IQ" sz="2800" dirty="0" smtClean="0"/>
              <a:t>      </a:t>
            </a:r>
            <a:r>
              <a:rPr lang="ar-IQ" sz="2800" b="1" dirty="0" smtClean="0"/>
              <a:t>شعارات الحركة الكشفية تبعاً للمراحل العمرية</a:t>
            </a:r>
            <a:r>
              <a:rPr lang="en-US" sz="2800" dirty="0" smtClean="0"/>
              <a:t/>
            </a:r>
            <a:br>
              <a:rPr lang="en-US" sz="2800" dirty="0" smtClean="0"/>
            </a:br>
            <a:r>
              <a:rPr lang="ar-IQ" sz="2800" dirty="0" smtClean="0"/>
              <a:t>أ - شعار( ابذل جهدي )عند الأشبال.</a:t>
            </a:r>
            <a:r>
              <a:rPr lang="en-US" sz="2800" dirty="0" smtClean="0"/>
              <a:t/>
            </a:r>
            <a:br>
              <a:rPr lang="en-US" sz="2800" dirty="0" smtClean="0"/>
            </a:br>
            <a:r>
              <a:rPr lang="ar-IQ" sz="2800" dirty="0" smtClean="0"/>
              <a:t>ب- شعار( كن مستعداً) عند الكشاف.</a:t>
            </a:r>
            <a:r>
              <a:rPr lang="en-US" sz="2800" dirty="0" smtClean="0"/>
              <a:t/>
            </a:r>
            <a:br>
              <a:rPr lang="en-US" sz="2800" dirty="0" smtClean="0"/>
            </a:br>
            <a:r>
              <a:rPr lang="ar-IQ" sz="2800" dirty="0" smtClean="0"/>
              <a:t>ت - شعار( أفق واسع ) عند الكشاف المتقدم .</a:t>
            </a:r>
            <a:r>
              <a:rPr lang="en-US" sz="2800" dirty="0" smtClean="0"/>
              <a:t/>
            </a:r>
            <a:br>
              <a:rPr lang="en-US" sz="2800" dirty="0" smtClean="0"/>
            </a:br>
            <a:r>
              <a:rPr lang="ar-IQ" sz="2800" dirty="0" smtClean="0"/>
              <a:t>ث – شعار (الخدمة عامة) عند الجوالة .</a:t>
            </a:r>
            <a:endParaRPr lang="ar-IQ" sz="2800"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r"/>
            <a:r>
              <a:rPr lang="ar-IQ" sz="3200" b="1" dirty="0" smtClean="0">
                <a:solidFill>
                  <a:srgbClr val="FF0000"/>
                </a:solidFill>
              </a:rPr>
              <a:t>ثانياً :</a:t>
            </a:r>
            <a:r>
              <a:rPr lang="ar-IQ" sz="3200" dirty="0" smtClean="0">
                <a:solidFill>
                  <a:srgbClr val="FF0000"/>
                </a:solidFill>
              </a:rPr>
              <a:t> </a:t>
            </a:r>
            <a:r>
              <a:rPr lang="ar-IQ" sz="3200" b="1" dirty="0" smtClean="0">
                <a:solidFill>
                  <a:srgbClr val="FF0000"/>
                </a:solidFill>
              </a:rPr>
              <a:t>المُثل المعنوية</a:t>
            </a:r>
            <a:r>
              <a:rPr lang="ar-IQ" sz="3200" dirty="0" smtClean="0"/>
              <a:t/>
            </a:r>
            <a:br>
              <a:rPr lang="ar-IQ" sz="3200" dirty="0" smtClean="0"/>
            </a:br>
            <a:r>
              <a:rPr lang="ar-IQ" sz="3200" dirty="0" smtClean="0"/>
              <a:t>وتشمل</a:t>
            </a:r>
            <a:r>
              <a:rPr lang="en-US" sz="3200" dirty="0" smtClean="0"/>
              <a:t>:</a:t>
            </a:r>
            <a:br>
              <a:rPr lang="en-US" sz="3200" dirty="0" smtClean="0"/>
            </a:br>
            <a:r>
              <a:rPr lang="ar-IQ" sz="3200" dirty="0" smtClean="0">
                <a:solidFill>
                  <a:srgbClr val="0070C0"/>
                </a:solidFill>
              </a:rPr>
              <a:t>1- ا</a:t>
            </a:r>
            <a:r>
              <a:rPr lang="ar-IQ" sz="3200" b="1" dirty="0" smtClean="0">
                <a:solidFill>
                  <a:srgbClr val="0070C0"/>
                </a:solidFill>
              </a:rPr>
              <a:t>لوعد</a:t>
            </a:r>
            <a:r>
              <a:rPr lang="ar-IQ" sz="3200" dirty="0" smtClean="0">
                <a:solidFill>
                  <a:srgbClr val="0070C0"/>
                </a:solidFill>
              </a:rPr>
              <a:t>: </a:t>
            </a:r>
            <a:r>
              <a:rPr lang="ar-IQ" sz="3200" dirty="0" smtClean="0"/>
              <a:t>وفيه يعد الكشاف بان يقوم بالواجبات المترتبة عليه نحو الله والوطن وان يساعد الآخرين في جميع الظروف والأحوال وان يعمل بقانون الكشافة.</a:t>
            </a:r>
            <a:r>
              <a:rPr lang="en-US" sz="3200" dirty="0" smtClean="0"/>
              <a:t/>
            </a:r>
            <a:br>
              <a:rPr lang="en-US" sz="3200" dirty="0" smtClean="0"/>
            </a:br>
            <a:r>
              <a:rPr lang="ar-IQ" sz="3200" dirty="0" smtClean="0"/>
              <a:t> </a:t>
            </a:r>
            <a:r>
              <a:rPr lang="en-US" sz="3200" dirty="0" smtClean="0"/>
              <a:t/>
            </a:r>
            <a:br>
              <a:rPr lang="en-US" sz="3200" dirty="0" smtClean="0"/>
            </a:br>
            <a:r>
              <a:rPr lang="ar-IQ" sz="3200" dirty="0" smtClean="0">
                <a:solidFill>
                  <a:srgbClr val="0070C0"/>
                </a:solidFill>
              </a:rPr>
              <a:t>2-</a:t>
            </a:r>
            <a:r>
              <a:rPr lang="ar-IQ" sz="3200" b="1" dirty="0" smtClean="0">
                <a:solidFill>
                  <a:srgbClr val="0070C0"/>
                </a:solidFill>
              </a:rPr>
              <a:t>القانون:</a:t>
            </a:r>
            <a:r>
              <a:rPr lang="ar-IQ" sz="3200" dirty="0" smtClean="0">
                <a:solidFill>
                  <a:srgbClr val="0070C0"/>
                </a:solidFill>
              </a:rPr>
              <a:t> </a:t>
            </a:r>
            <a:r>
              <a:rPr lang="ar-IQ" sz="3200" dirty="0" smtClean="0"/>
              <a:t>وهو عبارة عن جملة من الخصال الحميدة المرغوب بها بكل المجتمعات كما إنها تلاءم جميع الظروف والبيئات وهو يحتوي على عدة بنود ، كما مر ذكرها.</a:t>
            </a:r>
            <a:r>
              <a:rPr lang="en-US" sz="2800" dirty="0" smtClean="0"/>
              <a:t/>
            </a:r>
            <a:br>
              <a:rPr lang="en-US" sz="2800" dirty="0" smtClean="0"/>
            </a:br>
            <a:r>
              <a:rPr lang="ar-IQ" sz="2800" dirty="0" smtClean="0"/>
              <a:t> </a:t>
            </a:r>
            <a:r>
              <a:rPr lang="en-US" sz="2800" dirty="0" smtClean="0"/>
              <a:t/>
            </a:r>
            <a:br>
              <a:rPr lang="en-US" sz="2800" dirty="0" smtClean="0"/>
            </a:br>
            <a:endParaRPr lang="ar-IQ" sz="2800" dirty="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ctr"/>
            <a:r>
              <a:rPr lang="ar-IQ" sz="2800" b="1" dirty="0" smtClean="0"/>
              <a:t> </a:t>
            </a:r>
            <a:r>
              <a:rPr lang="ar-IQ" sz="3000" b="1" dirty="0" smtClean="0">
                <a:solidFill>
                  <a:srgbClr val="FF0000"/>
                </a:solidFill>
              </a:rPr>
              <a:t>تحية الكشاف</a:t>
            </a:r>
            <a:r>
              <a:rPr lang="ar-IQ" sz="3000" dirty="0" smtClean="0">
                <a:solidFill>
                  <a:srgbClr val="FF0000"/>
                </a:solidFill>
              </a:rPr>
              <a:t> </a:t>
            </a:r>
            <a:r>
              <a:rPr lang="en-US" sz="2800" dirty="0" smtClean="0"/>
              <a:t/>
            </a:r>
            <a:br>
              <a:rPr lang="en-US" sz="2800" dirty="0" smtClean="0"/>
            </a:br>
            <a:r>
              <a:rPr lang="ar-IQ" sz="2800" dirty="0" smtClean="0"/>
              <a:t>         تعد تحية الكشاف وسيلة للتعارف بين كشافي العالم وهي تؤدى بثلاثة أصابع ( البنصر، الوسطى، السبابة ) وهذه الأصابع الثلاثة تذكر الكشاف بالوعد الذي قطعه على نفسه أثناء انتمائه للفرقة الكشفية فظلاً عن الأصابع الثلاث فان إصبع الإبهام يكون فوق الخنصر وهذا يرمز على إن الحركة الكشفية حركة أخاء يعطف فيها الكبير على الصغير ويحترم فيها الصغير الكبير وتؤدى التحية بان يرفع الكشاف اليد اليمنى جانباً للأعلى حتى تلمس السبابة الجبهة من الجهة اليمنى، وتستعمل هذه التحية في الحالات التالية: </a:t>
            </a:r>
            <a:r>
              <a:rPr lang="en-US" sz="2800" dirty="0" smtClean="0"/>
              <a:t/>
            </a:r>
            <a:br>
              <a:rPr lang="en-US" sz="2800" dirty="0" smtClean="0"/>
            </a:br>
            <a:r>
              <a:rPr lang="ar-IQ" sz="2800" dirty="0" smtClean="0"/>
              <a:t>1- تحية علم الدولة عند رفعه وإنزاله</a:t>
            </a:r>
            <a:r>
              <a:rPr lang="en-US" sz="2800" dirty="0" smtClean="0"/>
              <a:t>                                             </a:t>
            </a:r>
            <a:br>
              <a:rPr lang="en-US" sz="2800" dirty="0" smtClean="0"/>
            </a:br>
            <a:r>
              <a:rPr lang="ar-IQ" sz="2800" dirty="0" smtClean="0"/>
              <a:t>2- عزف السلام الجمهوري</a:t>
            </a:r>
            <a:r>
              <a:rPr lang="en-US" sz="2800" dirty="0" smtClean="0"/>
              <a:t>                                                          </a:t>
            </a:r>
            <a:br>
              <a:rPr lang="en-US" sz="2800" dirty="0" smtClean="0"/>
            </a:br>
            <a:r>
              <a:rPr lang="ar-IQ" sz="2800" dirty="0" smtClean="0"/>
              <a:t>3- تحية القادة الكشفيين، تحية أعلام الكشافة عند حملها                   .    </a:t>
            </a:r>
            <a:endParaRPr lang="ar-IQ" sz="2800" dirty="0"/>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21"/>
          <p:cNvPicPr>
            <a:picLocks noChangeAspect="1" noChangeArrowheads="1"/>
          </p:cNvPicPr>
          <p:nvPr/>
        </p:nvPicPr>
        <p:blipFill>
          <a:blip r:embed="rId2"/>
          <a:srcRect/>
          <a:stretch>
            <a:fillRect/>
          </a:stretch>
        </p:blipFill>
        <p:spPr bwMode="auto">
          <a:xfrm>
            <a:off x="1214414" y="500042"/>
            <a:ext cx="6786610" cy="442915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مستطيل 2"/>
          <p:cNvSpPr/>
          <p:nvPr/>
        </p:nvSpPr>
        <p:spPr>
          <a:xfrm>
            <a:off x="3500430" y="5286388"/>
            <a:ext cx="2428892" cy="430887"/>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ar-IQ" b="1" dirty="0" smtClean="0"/>
              <a:t>   </a:t>
            </a:r>
            <a:r>
              <a:rPr lang="ar-SA" sz="2200" b="1" dirty="0" smtClean="0"/>
              <a:t>يوضح التحية الكشفية</a:t>
            </a:r>
            <a:endParaRPr lang="ar-IQ" sz="2200" dirty="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r"/>
            <a:r>
              <a:rPr lang="ar-IQ" sz="3000" b="1" dirty="0" smtClean="0">
                <a:solidFill>
                  <a:srgbClr val="FF0000"/>
                </a:solidFill>
              </a:rPr>
              <a:t>تقاليد علم الدولة</a:t>
            </a:r>
            <a:r>
              <a:rPr lang="en-US" sz="2800" dirty="0" smtClean="0"/>
              <a:t/>
            </a:r>
            <a:br>
              <a:rPr lang="en-US" sz="2800" dirty="0" smtClean="0"/>
            </a:br>
            <a:r>
              <a:rPr lang="ar-IQ" sz="2800" dirty="0" smtClean="0"/>
              <a:t>يعد العلم الوطني شعاراً للدولة ورمزاً لقوتها لذلك ينبغي أن يكون في موضع إجلال واحترام في جميع حالاته ولا يستعمل في غير الأغراض الرسمية.</a:t>
            </a:r>
            <a:r>
              <a:rPr lang="en-US" sz="2800" dirty="0" smtClean="0"/>
              <a:t/>
            </a:r>
            <a:br>
              <a:rPr lang="en-US" sz="2800" dirty="0" smtClean="0"/>
            </a:br>
            <a:r>
              <a:rPr lang="ar-IQ" sz="2800" dirty="0" smtClean="0"/>
              <a:t> </a:t>
            </a:r>
            <a:r>
              <a:rPr lang="en-US" sz="2800" dirty="0" smtClean="0"/>
              <a:t/>
            </a:r>
            <a:br>
              <a:rPr lang="en-US" sz="2800" dirty="0" smtClean="0"/>
            </a:br>
            <a:r>
              <a:rPr lang="ar-IQ" sz="2900" b="1" dirty="0" smtClean="0">
                <a:solidFill>
                  <a:srgbClr val="FF0000"/>
                </a:solidFill>
              </a:rPr>
              <a:t>القواعد العامة لسير ووضع العلم في المناسبات المختلفة</a:t>
            </a:r>
            <a:r>
              <a:rPr lang="ar-IQ" sz="2900" dirty="0" smtClean="0">
                <a:solidFill>
                  <a:srgbClr val="FF0000"/>
                </a:solidFill>
              </a:rPr>
              <a:t>.</a:t>
            </a:r>
            <a:r>
              <a:rPr lang="en-US" sz="2800" dirty="0" smtClean="0"/>
              <a:t/>
            </a:r>
            <a:br>
              <a:rPr lang="en-US" sz="2800" dirty="0" smtClean="0"/>
            </a:br>
            <a:r>
              <a:rPr lang="ar-IQ" sz="2800" dirty="0" smtClean="0"/>
              <a:t>1- عند سير العلم مع عدة أعلام فان حامله يجب أن يسير في المقدمة أو في وسط الأعلام الأخرى.</a:t>
            </a:r>
            <a:r>
              <a:rPr lang="en-US" sz="2800" dirty="0" smtClean="0"/>
              <a:t/>
            </a:r>
            <a:br>
              <a:rPr lang="en-US" sz="2800" dirty="0" smtClean="0"/>
            </a:br>
            <a:r>
              <a:rPr lang="ar-IQ" sz="2800" dirty="0" smtClean="0"/>
              <a:t>2- إذا رفع العلم مع عدة أعلام أخرى فانه يرفع على سارية مستقلة.</a:t>
            </a:r>
            <a:r>
              <a:rPr lang="en-US" sz="2800" dirty="0" smtClean="0"/>
              <a:t/>
            </a:r>
            <a:br>
              <a:rPr lang="en-US" sz="2800" dirty="0" smtClean="0"/>
            </a:br>
            <a:r>
              <a:rPr lang="ar-IQ" sz="2800" dirty="0" smtClean="0"/>
              <a:t>3- تكون عملية رفع العلم سريعة وعملية إنزاله بطيئة ويجب عدم ملامسته للأرض أو جزء منه عند إنزاله.</a:t>
            </a:r>
            <a:r>
              <a:rPr lang="en-US" sz="2800" dirty="0" smtClean="0"/>
              <a:t/>
            </a:r>
            <a:br>
              <a:rPr lang="en-US" sz="2800" dirty="0" smtClean="0"/>
            </a:br>
            <a:r>
              <a:rPr lang="ar-IQ" sz="2800" dirty="0" smtClean="0"/>
              <a:t>4- إذا رفع العلم مع عدة أعلام وعلى ساريات مختلفة في خط واحد ويجب إن يكون على يمينها وفي نفس ارتفاعها.</a:t>
            </a:r>
            <a:r>
              <a:rPr lang="en-US" sz="2800" dirty="0" smtClean="0"/>
              <a:t/>
            </a:r>
            <a:br>
              <a:rPr lang="en-US" sz="2800" dirty="0" smtClean="0"/>
            </a:br>
            <a:endParaRPr lang="ar-IQ" sz="2800"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01080" cy="6297634"/>
          </a:xfrm>
        </p:spPr>
        <p:txBody>
          <a:bodyPr>
            <a:normAutofit fontScale="90000"/>
          </a:bodyPr>
          <a:lstStyle/>
          <a:p>
            <a:pPr lvl="0" algn="r"/>
            <a:r>
              <a:rPr lang="ar-IQ" sz="3300" dirty="0" smtClean="0"/>
              <a:t>5- إذا وضع العلم الوطني مع علم آخر وبشكل متقاطع يجب أن تكون سارية العلم الوطني فوق سارية العلم الآخر وان يكون على جهة اليمين.</a:t>
            </a:r>
            <a:r>
              <a:rPr lang="en-US" sz="3300" dirty="0" smtClean="0"/>
              <a:t/>
            </a:r>
            <a:br>
              <a:rPr lang="en-US" sz="3300" dirty="0" smtClean="0"/>
            </a:br>
            <a:r>
              <a:rPr lang="ar-IQ" sz="3300" dirty="0" smtClean="0"/>
              <a:t>6- إذا وضع بجوار المتكلم في ندوة أو محاضرة أو على منصة العرض فيجب إن يوضع علة يمين المنصة مرفوعاً على سارية مناسبة.</a:t>
            </a:r>
            <a:r>
              <a:rPr lang="en-US" sz="3300" dirty="0" smtClean="0"/>
              <a:t/>
            </a:r>
            <a:br>
              <a:rPr lang="en-US" sz="3300" dirty="0" smtClean="0"/>
            </a:br>
            <a:r>
              <a:rPr lang="ar-IQ" sz="3300" dirty="0" smtClean="0"/>
              <a:t>7- إذا وضع العلم الوطني راسياً على حائط فيجب أن يكون اللون الأسود على جهة اليمين ، أما إذا وضع العلم بشكل أفقي فيجب أن يكون اللون الأسود إلى الأسفل.</a:t>
            </a:r>
            <a:r>
              <a:rPr lang="en-US" sz="3300" dirty="0" smtClean="0"/>
              <a:t/>
            </a:r>
            <a:br>
              <a:rPr lang="en-US" sz="3300" dirty="0" smtClean="0"/>
            </a:br>
            <a:r>
              <a:rPr lang="ar-IQ" sz="3300" dirty="0" smtClean="0"/>
              <a:t>8- يرفع العلم في المعسكرات بعد التفتيش وقبل البدء بالبرنامج الصباحي.</a:t>
            </a:r>
            <a:r>
              <a:rPr lang="en-US" sz="3300" dirty="0" smtClean="0"/>
              <a:t/>
            </a:r>
            <a:br>
              <a:rPr lang="en-US" sz="3300" dirty="0" smtClean="0"/>
            </a:br>
            <a:r>
              <a:rPr lang="ar-IQ" sz="3300" dirty="0" smtClean="0"/>
              <a:t>9- الأعلام التي ينتهي استعمالها تحفظ في صندوق خاص ويكتب عليه الأحداث والمناسبات التي رفع فيها.</a:t>
            </a:r>
            <a:r>
              <a:rPr lang="en-US" sz="2800" dirty="0" smtClean="0"/>
              <a:t/>
            </a:r>
            <a:br>
              <a:rPr lang="en-US" sz="2800" dirty="0" smtClean="0"/>
            </a:br>
            <a:endParaRPr lang="ar-IQ" sz="2800" dirty="0"/>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74320"/>
            <a:ext cx="8143932" cy="6369390"/>
          </a:xfrm>
        </p:spPr>
        <p:txBody>
          <a:bodyPr>
            <a:normAutofit/>
          </a:bodyPr>
          <a:lstStyle/>
          <a:p>
            <a:pPr algn="ctr"/>
            <a:r>
              <a:rPr lang="ar-IQ" sz="3200" b="1" dirty="0" smtClean="0">
                <a:solidFill>
                  <a:srgbClr val="FF0000"/>
                </a:solidFill>
              </a:rPr>
              <a:t>مراسم رفع العلم </a:t>
            </a:r>
            <a:r>
              <a:rPr lang="ar-IQ" sz="3200" b="1" dirty="0" smtClean="0">
                <a:solidFill>
                  <a:srgbClr val="FF0000"/>
                </a:solidFill>
              </a:rPr>
              <a:t>وإنزاله</a:t>
            </a:r>
            <a:r>
              <a:rPr lang="en-US" sz="3000" dirty="0" smtClean="0"/>
              <a:t/>
            </a:r>
            <a:br>
              <a:rPr lang="en-US" sz="3000" dirty="0" smtClean="0"/>
            </a:br>
            <a:r>
              <a:rPr lang="ar-IQ" sz="3000" dirty="0" smtClean="0"/>
              <a:t>تجتمع فرقة الكشافة حول سارية العلم على شكل دائرة غير كاملة ويقف القائد عند فتحة الدائرة ثم يعطي آمر </a:t>
            </a:r>
            <a:r>
              <a:rPr lang="ar-IQ" sz="3000" dirty="0" err="1" smtClean="0"/>
              <a:t>الفصيل</a:t>
            </a:r>
            <a:r>
              <a:rPr lang="ar-IQ" sz="3000" dirty="0" smtClean="0"/>
              <a:t> الواجب للجميع بالاستعداد ثم الإيعاز لمجموعة رفع العلم التي تتكون من ثلاثة كشافين بالتقدم فيتقدمون بخطوات متزنة نحو السارية بخطى متزنة وعلى بعد ثلاث خطوات يقفون ثم يتقدم الكشاف الذي في المنتصف نحو السارية بخطوتين ثم يمسك الحبل المثبت في أسفل السارية ويفتحه ثم ينشر العلم ويتأكد من وضعه الصحيح ثم يبدأ برفعه وعندما يصل العلم إلى ثلث السارية يعطى الإيعاز للجميع بكلمة (حيي) ويبقون في حالة التحية لحين استقرار العلم في أعلى السارية ثم يعطى الإيعاز مرةً أخرى بالخفض ثم تعود المجموعة إلى مكان الفرقة الكشفية. </a:t>
            </a:r>
            <a:r>
              <a:rPr lang="en-US" sz="2800" dirty="0" smtClean="0"/>
              <a:t/>
            </a:r>
            <a:br>
              <a:rPr lang="en-US" sz="2800" dirty="0" smtClean="0"/>
            </a:br>
            <a:endParaRPr lang="ar-IQ" sz="28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00042"/>
            <a:ext cx="8286808" cy="6143668"/>
          </a:xfrm>
        </p:spPr>
        <p:txBody>
          <a:bodyPr>
            <a:normAutofit fontScale="90000"/>
          </a:bodyPr>
          <a:lstStyle/>
          <a:p>
            <a:pPr algn="r"/>
            <a:r>
              <a:rPr lang="ar-IQ" sz="3200" b="1" dirty="0" smtClean="0">
                <a:solidFill>
                  <a:srgbClr val="FF0000"/>
                </a:solidFill>
              </a:rPr>
              <a:t>                             </a:t>
            </a:r>
            <a:r>
              <a:rPr lang="ar-IQ" sz="3600" b="1" dirty="0" smtClean="0">
                <a:solidFill>
                  <a:srgbClr val="FF0000"/>
                </a:solidFill>
              </a:rPr>
              <a:t>سارية العلم</a:t>
            </a:r>
            <a:r>
              <a:rPr lang="ar-IQ" sz="3600" dirty="0" smtClean="0">
                <a:solidFill>
                  <a:srgbClr val="FF0000"/>
                </a:solidFill>
              </a:rPr>
              <a:t> </a:t>
            </a:r>
            <a:r>
              <a:rPr lang="en-US" sz="3600" dirty="0" smtClean="0">
                <a:solidFill>
                  <a:srgbClr val="FF0000"/>
                </a:solidFill>
              </a:rPr>
              <a:t> </a:t>
            </a:r>
            <a:r>
              <a:rPr lang="en-US" sz="3600" dirty="0" smtClean="0"/>
              <a:t/>
            </a:r>
            <a:br>
              <a:rPr lang="en-US" sz="3600" dirty="0" smtClean="0"/>
            </a:br>
            <a:r>
              <a:rPr lang="ar-IQ" sz="3600" dirty="0" smtClean="0"/>
              <a:t>هي عبارة عن عمود يرفع عليه العلم وطوله تسعة أمتار ومثبت في رأسه قلنسوة فيها حلقة وبكرة حتى يمكن تحرك الحبل وعلى بعد مترين من الأرض توجد فيها حلقة ليثبت فيها </a:t>
            </a:r>
            <a:r>
              <a:rPr lang="ar-IQ" sz="3600" dirty="0" smtClean="0"/>
              <a:t>الحبل.</a:t>
            </a:r>
            <a:br>
              <a:rPr lang="ar-IQ" sz="3600" dirty="0" smtClean="0"/>
            </a:br>
            <a:r>
              <a:rPr lang="ar-IQ" sz="3600" dirty="0" smtClean="0"/>
              <a:t> </a:t>
            </a:r>
            <a:br>
              <a:rPr lang="ar-IQ" sz="3600" dirty="0" smtClean="0"/>
            </a:br>
            <a:r>
              <a:rPr lang="ar-IQ" sz="3600" b="1" dirty="0" smtClean="0">
                <a:solidFill>
                  <a:srgbClr val="FF0000"/>
                </a:solidFill>
              </a:rPr>
              <a:t>الملابس </a:t>
            </a:r>
            <a:r>
              <a:rPr lang="ar-IQ" sz="3600" b="1" dirty="0" smtClean="0">
                <a:solidFill>
                  <a:srgbClr val="FF0000"/>
                </a:solidFill>
              </a:rPr>
              <a:t>الكشفية </a:t>
            </a:r>
            <a:r>
              <a:rPr lang="ar-IQ" sz="3600" b="1" dirty="0" smtClean="0">
                <a:solidFill>
                  <a:srgbClr val="FF0000"/>
                </a:solidFill>
              </a:rPr>
              <a:t>العراقية</a:t>
            </a:r>
            <a:r>
              <a:rPr lang="en-US" sz="3600" b="1" dirty="0" smtClean="0">
                <a:solidFill>
                  <a:srgbClr val="FF0000"/>
                </a:solidFill>
              </a:rPr>
              <a:t>                                          </a:t>
            </a:r>
            <a:r>
              <a:rPr lang="en-US" sz="3600" b="1" dirty="0" smtClean="0">
                <a:solidFill>
                  <a:srgbClr val="0070C0"/>
                </a:solidFill>
                <a:sym typeface="Symbol"/>
              </a:rPr>
              <a:t></a:t>
            </a:r>
            <a:r>
              <a:rPr lang="ar-IQ" sz="3600" b="1" dirty="0" smtClean="0">
                <a:solidFill>
                  <a:srgbClr val="0070C0"/>
                </a:solidFill>
              </a:rPr>
              <a:t>ملابس الأشبال                    </a:t>
            </a:r>
            <a:r>
              <a:rPr lang="en-US" sz="3600" dirty="0" smtClean="0"/>
              <a:t/>
            </a:r>
            <a:br>
              <a:rPr lang="en-US" sz="3600" dirty="0" smtClean="0"/>
            </a:br>
            <a:r>
              <a:rPr lang="ar-IQ" sz="3600" dirty="0" smtClean="0"/>
              <a:t>أ- القبعة </a:t>
            </a:r>
            <a:r>
              <a:rPr lang="ar-IQ" sz="3600" dirty="0" smtClean="0"/>
              <a:t>خضراء مع شريط اصفر</a:t>
            </a:r>
            <a:r>
              <a:rPr lang="en-US" sz="3600" dirty="0" smtClean="0"/>
              <a:t/>
            </a:r>
            <a:br>
              <a:rPr lang="en-US" sz="3600" dirty="0" smtClean="0"/>
            </a:br>
            <a:r>
              <a:rPr lang="ar-IQ" sz="3600" dirty="0" smtClean="0"/>
              <a:t>ب- رباط </a:t>
            </a:r>
            <a:r>
              <a:rPr lang="ar-IQ" sz="3600" dirty="0" smtClean="0"/>
              <a:t>الرقبة اصفر</a:t>
            </a:r>
            <a:r>
              <a:rPr lang="en-US" sz="3600" dirty="0" smtClean="0"/>
              <a:t/>
            </a:r>
            <a:br>
              <a:rPr lang="en-US" sz="3600" dirty="0" smtClean="0"/>
            </a:br>
            <a:r>
              <a:rPr lang="ar-IQ" sz="3600" dirty="0" smtClean="0"/>
              <a:t>ت- القميص </a:t>
            </a:r>
            <a:r>
              <a:rPr lang="ar-IQ" sz="3600" dirty="0" smtClean="0"/>
              <a:t>ابيض</a:t>
            </a:r>
            <a:r>
              <a:rPr lang="en-US" sz="3600" dirty="0" smtClean="0"/>
              <a:t/>
            </a:r>
            <a:br>
              <a:rPr lang="en-US" sz="3600" dirty="0" smtClean="0"/>
            </a:br>
            <a:r>
              <a:rPr lang="ar-IQ" sz="3600" dirty="0" smtClean="0"/>
              <a:t>ث- السروال </a:t>
            </a:r>
            <a:r>
              <a:rPr lang="ar-IQ" sz="3600" dirty="0" smtClean="0"/>
              <a:t>قصير ازرق</a:t>
            </a:r>
            <a:r>
              <a:rPr lang="en-US" sz="3600" dirty="0" smtClean="0"/>
              <a:t/>
            </a:r>
            <a:br>
              <a:rPr lang="en-US" sz="3600" dirty="0" smtClean="0"/>
            </a:br>
            <a:r>
              <a:rPr lang="ar-IQ" sz="3600" dirty="0" smtClean="0"/>
              <a:t>ج- الحذاء </a:t>
            </a:r>
            <a:r>
              <a:rPr lang="ar-IQ" sz="3600" dirty="0" smtClean="0"/>
              <a:t>جلدي اسود</a:t>
            </a:r>
            <a:r>
              <a:rPr lang="en-US" sz="3600" dirty="0" smtClean="0"/>
              <a:t/>
            </a:r>
            <a:br>
              <a:rPr lang="en-US" sz="3600" dirty="0" smtClean="0"/>
            </a:br>
            <a:endParaRPr lang="ar-IQ" sz="3600" dirty="0"/>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TotalTime>
  <Words>149</Words>
  <Application>Microsoft Office PowerPoint</Application>
  <PresentationFormat>عرض على الشاشة (3:4)‏</PresentationFormat>
  <Paragraphs>24</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انقلاب</vt:lpstr>
      <vt:lpstr>الشريحة 1</vt:lpstr>
      <vt:lpstr>الرموز/ أ- رمز الطليعة ويرسم على علم مثلث ب- رمز الفرقة ويتمثل بالمنديل ت- الأعلام: وتشمل: علم الدولة، علم الأشبال، علم الكشافة، علم الجوالة، بالإضافة إلى العلم الكشفي العالمي.   الشعارات /              شعارات الحركة الكشفية تبعاً للمراحل العمرية أ - شعار( ابذل جهدي )عند الأشبال. ب- شعار( كن مستعداً) عند الكشاف. ت - شعار( أفق واسع ) عند الكشاف المتقدم . ث – شعار (الخدمة عامة) عند الجوالة .</vt:lpstr>
      <vt:lpstr>ثانياً : المُثل المعنوية وتشمل: 1- الوعد: وفيه يعد الكشاف بان يقوم بالواجبات المترتبة عليه نحو الله والوطن وان يساعد الآخرين في جميع الظروف والأحوال وان يعمل بقانون الكشافة.   2-القانون: وهو عبارة عن جملة من الخصال الحميدة المرغوب بها بكل المجتمعات كما إنها تلاءم جميع الظروف والبيئات وهو يحتوي على عدة بنود ، كما مر ذكرها.   </vt:lpstr>
      <vt:lpstr> تحية الكشاف           تعد تحية الكشاف وسيلة للتعارف بين كشافي العالم وهي تؤدى بثلاثة أصابع ( البنصر، الوسطى، السبابة ) وهذه الأصابع الثلاثة تذكر الكشاف بالوعد الذي قطعه على نفسه أثناء انتمائه للفرقة الكشفية فظلاً عن الأصابع الثلاث فان إصبع الإبهام يكون فوق الخنصر وهذا يرمز على إن الحركة الكشفية حركة أخاء يعطف فيها الكبير على الصغير ويحترم فيها الصغير الكبير وتؤدى التحية بان يرفع الكشاف اليد اليمنى جانباً للأعلى حتى تلمس السبابة الجبهة من الجهة اليمنى، وتستعمل هذه التحية في الحالات التالية:  1- تحية علم الدولة عند رفعه وإنزاله                                              2- عزف السلام الجمهوري                                                           3- تحية القادة الكشفيين، تحية أعلام الكشافة عند حملها                   .    </vt:lpstr>
      <vt:lpstr>الشريحة 5</vt:lpstr>
      <vt:lpstr>تقاليد علم الدولة يعد العلم الوطني شعاراً للدولة ورمزاً لقوتها لذلك ينبغي أن يكون في موضع إجلال واحترام في جميع حالاته ولا يستعمل في غير الأغراض الرسمية.   القواعد العامة لسير ووضع العلم في المناسبات المختلفة. 1- عند سير العلم مع عدة أعلام فان حامله يجب أن يسير في المقدمة أو في وسط الأعلام الأخرى. 2- إذا رفع العلم مع عدة أعلام أخرى فانه يرفع على سارية مستقلة. 3- تكون عملية رفع العلم سريعة وعملية إنزاله بطيئة ويجب عدم ملامسته للأرض أو جزء منه عند إنزاله. 4- إذا رفع العلم مع عدة أعلام وعلى ساريات مختلفة في خط واحد ويجب إن يكون على يمينها وفي نفس ارتفاعها. </vt:lpstr>
      <vt:lpstr>5- إذا وضع العلم الوطني مع علم آخر وبشكل متقاطع يجب أن تكون سارية العلم الوطني فوق سارية العلم الآخر وان يكون على جهة اليمين. 6- إذا وضع بجوار المتكلم في ندوة أو محاضرة أو على منصة العرض فيجب إن يوضع علة يمين المنصة مرفوعاً على سارية مناسبة. 7- إذا وضع العلم الوطني راسياً على حائط فيجب أن يكون اللون الأسود على جهة اليمين ، أما إذا وضع العلم بشكل أفقي فيجب أن يكون اللون الأسود إلى الأسفل. 8- يرفع العلم في المعسكرات بعد التفتيش وقبل البدء بالبرنامج الصباحي. 9- الأعلام التي ينتهي استعمالها تحفظ في صندوق خاص ويكتب عليه الأحداث والمناسبات التي رفع فيها. </vt:lpstr>
      <vt:lpstr>مراسم رفع العلم وإنزاله تجتمع فرقة الكشافة حول سارية العلم على شكل دائرة غير كاملة ويقف القائد عند فتحة الدائرة ثم يعطي آمر الفصيل الواجب للجميع بالاستعداد ثم الإيعاز لمجموعة رفع العلم التي تتكون من ثلاثة كشافين بالتقدم فيتقدمون بخطوات متزنة نحو السارية بخطى متزنة وعلى بعد ثلاث خطوات يقفون ثم يتقدم الكشاف الذي في المنتصف نحو السارية بخطوتين ثم يمسك الحبل المثبت في أسفل السارية ويفتحه ثم ينشر العلم ويتأكد من وضعه الصحيح ثم يبدأ برفعه وعندما يصل العلم إلى ثلث السارية يعطى الإيعاز للجميع بكلمة (حيي) ويبقون في حالة التحية لحين استقرار العلم في أعلى السارية ثم يعطى الإيعاز مرةً أخرى بالخفض ثم تعود المجموعة إلى مكان الفرقة الكشفية.  </vt:lpstr>
      <vt:lpstr>                             سارية العلم   هي عبارة عن عمود يرفع عليه العلم وطوله تسعة أمتار ومثبت في رأسه قلنسوة فيها حلقة وبكرة حتى يمكن تحرك الحبل وعلى بعد مترين من الأرض توجد فيها حلقة ليثبت فيها الحبل.   الملابس الكشفية العراقية                                          ملابس الأشبال                     أ- القبعة خضراء مع شريط اصفر ب- رباط الرقبة اصفر ت- القميص ابيض ث- السروال قصير ازرق ج- الحذاء جلدي اسود </vt:lpstr>
      <vt:lpstr> ملابس الكشافة  أ - القبعة رمادية ب - رباط الرقبة اخضر ت - القميص ابيض ث - السروال رمادي طويل ج - الحذاء جلدي اسود  ملابس الجوالة أ - القبعة رمادية ب - رباط الرقبة ازرق ت - القميص ابيض ث - السروال رمادي طويل  ج - الحذاء جلدي اسود. </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DR.Ahmed Saker 2O14</dc:creator>
  <cp:lastModifiedBy>DR.Ahmed Saker 2O14</cp:lastModifiedBy>
  <cp:revision>12</cp:revision>
  <dcterms:created xsi:type="dcterms:W3CDTF">2018-10-31T13:36:31Z</dcterms:created>
  <dcterms:modified xsi:type="dcterms:W3CDTF">2018-11-24T11:40:33Z</dcterms:modified>
</cp:coreProperties>
</file>